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65" r:id="rId5"/>
    <p:sldId id="259" r:id="rId6"/>
    <p:sldId id="260" r:id="rId7"/>
    <p:sldId id="261" r:id="rId8"/>
    <p:sldId id="262" r:id="rId9"/>
    <p:sldId id="263" r:id="rId10"/>
    <p:sldId id="264"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4443" autoAdjust="0"/>
    <p:restoredTop sz="94660"/>
  </p:normalViewPr>
  <p:slideViewPr>
    <p:cSldViewPr snapToGrid="0">
      <p:cViewPr varScale="1">
        <p:scale>
          <a:sx n="68" d="100"/>
          <a:sy n="68" d="100"/>
        </p:scale>
        <p:origin x="-846"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C357B-58A1-497F-9A22-B4C52D7BE64F}" type="datetimeFigureOut">
              <a:rPr lang="en-GB" smtClean="0"/>
              <a:pPr/>
              <a:t>04/08/2019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F75FD2-987F-418D-96DB-FA8566B02FD1}" type="slidenum">
              <a:rPr lang="en-GB" smtClean="0"/>
              <a:pPr/>
              <a:t>‹#›</a:t>
            </a:fld>
            <a:endParaRPr lang="en-GB"/>
          </a:p>
        </p:txBody>
      </p:sp>
    </p:spTree>
    <p:extLst>
      <p:ext uri="{BB962C8B-B14F-4D97-AF65-F5344CB8AC3E}">
        <p14:creationId xmlns:p14="http://schemas.microsoft.com/office/powerpoint/2010/main" xmlns="" val="1577309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documentary shows the dilemma which faces the organisation as it does not know what to do to resolve its scandals (</a:t>
            </a:r>
            <a:r>
              <a:rPr lang="en-GB" dirty="0" err="1" smtClean="0"/>
              <a:t>Brügger</a:t>
            </a:r>
            <a:r>
              <a:rPr lang="en-GB" dirty="0" smtClean="0"/>
              <a:t>,</a:t>
            </a:r>
            <a:r>
              <a:rPr lang="en-GB" baseline="0" dirty="0" smtClean="0"/>
              <a:t> </a:t>
            </a:r>
            <a:r>
              <a:rPr lang="en-GB" dirty="0" smtClean="0"/>
              <a:t>2015). However, automated reverberation makes promises to fix the issue sound unconvincing. Again, Frontline chases down nine former Facebook staff members, just as a large group of writers and scholastics.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2</a:t>
            </a:fld>
            <a:endParaRPr lang="en-GB"/>
          </a:p>
        </p:txBody>
      </p:sp>
    </p:spTree>
    <p:extLst>
      <p:ext uri="{BB962C8B-B14F-4D97-AF65-F5344CB8AC3E}">
        <p14:creationId xmlns:p14="http://schemas.microsoft.com/office/powerpoint/2010/main" xmlns="" val="230836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developer of the platform is John Zuckerberg, a nonce student at Harvard University (</a:t>
            </a:r>
            <a:r>
              <a:rPr lang="en-GB" dirty="0" err="1" smtClean="0"/>
              <a:t>Copp</a:t>
            </a:r>
            <a:r>
              <a:rPr lang="en-GB" dirty="0" smtClean="0"/>
              <a:t>,</a:t>
            </a:r>
            <a:r>
              <a:rPr lang="en-GB" baseline="0" dirty="0" smtClean="0"/>
              <a:t> </a:t>
            </a:r>
            <a:r>
              <a:rPr lang="en-GB" dirty="0" smtClean="0"/>
              <a:t>2017). He first tested the platform with his friends Eduardo </a:t>
            </a:r>
            <a:r>
              <a:rPr lang="en-GB" dirty="0" err="1" smtClean="0"/>
              <a:t>Saverin</a:t>
            </a:r>
            <a:r>
              <a:rPr lang="en-GB" dirty="0" smtClean="0"/>
              <a:t>, Chris Hughes, and Dustin </a:t>
            </a:r>
            <a:r>
              <a:rPr lang="en-GB" dirty="0" err="1" smtClean="0"/>
              <a:t>Moskovitz</a:t>
            </a:r>
            <a:r>
              <a:rPr lang="en-GB" dirty="0" smtClean="0"/>
              <a:t>. The organization has more than two billion clients. It earns from sales pages created to advertise market items.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3</a:t>
            </a:fld>
            <a:endParaRPr lang="en-GB"/>
          </a:p>
        </p:txBody>
      </p:sp>
    </p:spTree>
    <p:extLst>
      <p:ext uri="{BB962C8B-B14F-4D97-AF65-F5344CB8AC3E}">
        <p14:creationId xmlns:p14="http://schemas.microsoft.com/office/powerpoint/2010/main" xmlns="" val="206593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Majority of the organization clients are the youth who are very active with social media. They spend a lot of time exchanging information with one another regardless</a:t>
            </a:r>
            <a:r>
              <a:rPr lang="en-GB" baseline="0" dirty="0" smtClean="0"/>
              <a:t> of the places they are. The youths are also</a:t>
            </a:r>
            <a:r>
              <a:rPr lang="en-GB" dirty="0" smtClean="0"/>
              <a:t> actively selling their market items using the platform (</a:t>
            </a:r>
            <a:r>
              <a:rPr lang="en-GB" dirty="0" err="1" smtClean="0"/>
              <a:t>Brügger</a:t>
            </a:r>
            <a:r>
              <a:rPr lang="en-GB" dirty="0" smtClean="0"/>
              <a:t> 2015).</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4</a:t>
            </a:fld>
            <a:endParaRPr lang="en-GB"/>
          </a:p>
        </p:txBody>
      </p:sp>
    </p:spTree>
    <p:extLst>
      <p:ext uri="{BB962C8B-B14F-4D97-AF65-F5344CB8AC3E}">
        <p14:creationId xmlns:p14="http://schemas.microsoft.com/office/powerpoint/2010/main" xmlns="" val="7564110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actors of the organization</a:t>
            </a:r>
            <a:r>
              <a:rPr lang="en-GB" baseline="0" dirty="0" smtClean="0"/>
              <a:t> are;</a:t>
            </a:r>
            <a:r>
              <a:rPr lang="en-GB" dirty="0" smtClean="0"/>
              <a:t> management team, support team, account holders and business organization (</a:t>
            </a:r>
            <a:r>
              <a:rPr lang="en-GB" dirty="0" err="1" smtClean="0"/>
              <a:t>Copp</a:t>
            </a:r>
            <a:r>
              <a:rPr lang="en-GB" dirty="0" smtClean="0"/>
              <a:t>,</a:t>
            </a:r>
            <a:r>
              <a:rPr lang="en-GB" baseline="0" dirty="0" smtClean="0"/>
              <a:t> </a:t>
            </a:r>
            <a:r>
              <a:rPr lang="en-GB" dirty="0" smtClean="0"/>
              <a:t>2017). However, the victims of the organization's unethical situations include individuals, the general community and the state. All the acto</a:t>
            </a:r>
            <a:r>
              <a:rPr lang="en-GB" baseline="0" dirty="0" smtClean="0"/>
              <a:t>rs are meant to improve the platform and make it more successful.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5</a:t>
            </a:fld>
            <a:endParaRPr lang="en-GB"/>
          </a:p>
        </p:txBody>
      </p:sp>
    </p:spTree>
    <p:extLst>
      <p:ext uri="{BB962C8B-B14F-4D97-AF65-F5344CB8AC3E}">
        <p14:creationId xmlns:p14="http://schemas.microsoft.com/office/powerpoint/2010/main" xmlns="" val="1975250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Online</a:t>
            </a:r>
            <a:r>
              <a:rPr lang="en-GB" baseline="0" dirty="0" smtClean="0"/>
              <a:t> platforms such as Facebook should promote ethical concerns among its followers in order to maintain the professionalism they have with their customers. In addition, maintaining privacy and confidentiality is a vital ethical aspect that should be always be practiced by the platform (</a:t>
            </a:r>
            <a:r>
              <a:rPr lang="en-GB" baseline="0" dirty="0" err="1" smtClean="0"/>
              <a:t>Copp</a:t>
            </a:r>
            <a:r>
              <a:rPr lang="en-GB" baseline="0" dirty="0" smtClean="0"/>
              <a:t>, 2017).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6</a:t>
            </a:fld>
            <a:endParaRPr lang="en-GB"/>
          </a:p>
        </p:txBody>
      </p:sp>
    </p:spTree>
    <p:extLst>
      <p:ext uri="{BB962C8B-B14F-4D97-AF65-F5344CB8AC3E}">
        <p14:creationId xmlns:p14="http://schemas.microsoft.com/office/powerpoint/2010/main" xmlns="" val="38669668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Facebook’s topmost officials embrace moral decadency by selling information of clients and the state to another party. The organization should be patriotic enough to safeguard the welfare of its clients. Therefore, all the stakeholders in the organization must uphold ethics (Rodriguez &amp; </a:t>
            </a:r>
            <a:r>
              <a:rPr lang="en-GB" dirty="0" err="1" smtClean="0"/>
              <a:t>Obradovac</a:t>
            </a:r>
            <a:r>
              <a:rPr lang="en-GB" dirty="0" smtClean="0"/>
              <a:t>, 2017).</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7</a:t>
            </a:fld>
            <a:endParaRPr lang="en-GB"/>
          </a:p>
        </p:txBody>
      </p:sp>
    </p:spTree>
    <p:extLst>
      <p:ext uri="{BB962C8B-B14F-4D97-AF65-F5344CB8AC3E}">
        <p14:creationId xmlns:p14="http://schemas.microsoft.com/office/powerpoint/2010/main" xmlns="" val="869226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officials regard their identity as hidden,</a:t>
            </a:r>
            <a:r>
              <a:rPr lang="en-GB" baseline="0" dirty="0" smtClean="0"/>
              <a:t> and as such,</a:t>
            </a:r>
            <a:r>
              <a:rPr lang="en-GB" dirty="0" smtClean="0"/>
              <a:t> the general public can not notice that their details leaks to a third party (Rodriguez &amp; </a:t>
            </a:r>
            <a:r>
              <a:rPr lang="en-GB" dirty="0" err="1" smtClean="0"/>
              <a:t>Obradovac</a:t>
            </a:r>
            <a:r>
              <a:rPr lang="en-GB" dirty="0" smtClean="0"/>
              <a:t>, 2017).  The reasons why the unethical mistakes happen are that the officials want to maximize profit, which they tap from their clients.</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8</a:t>
            </a:fld>
            <a:endParaRPr lang="en-GB"/>
          </a:p>
        </p:txBody>
      </p:sp>
    </p:spTree>
    <p:extLst>
      <p:ext uri="{BB962C8B-B14F-4D97-AF65-F5344CB8AC3E}">
        <p14:creationId xmlns:p14="http://schemas.microsoft.com/office/powerpoint/2010/main" xmlns="" val="2836438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unethical situations bring about adverse effects to the organization because it will lose customer loyalty and therefore, face some downturns (Rodriguez &amp; </a:t>
            </a:r>
            <a:r>
              <a:rPr lang="en-GB" dirty="0" err="1" smtClean="0"/>
              <a:t>Obradovac</a:t>
            </a:r>
            <a:r>
              <a:rPr lang="en-GB" dirty="0" smtClean="0"/>
              <a:t>,</a:t>
            </a:r>
            <a:r>
              <a:rPr lang="en-GB" baseline="0" dirty="0" smtClean="0"/>
              <a:t> </a:t>
            </a:r>
            <a:r>
              <a:rPr lang="en-GB" dirty="0" smtClean="0"/>
              <a:t>2017). On the side of the victim, the condition causes emotional turmoil, interpersonal enmity, and insecurity of the state’s political matters.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9</a:t>
            </a:fld>
            <a:endParaRPr lang="en-GB"/>
          </a:p>
        </p:txBody>
      </p:sp>
    </p:spTree>
    <p:extLst>
      <p:ext uri="{BB962C8B-B14F-4D97-AF65-F5344CB8AC3E}">
        <p14:creationId xmlns:p14="http://schemas.microsoft.com/office/powerpoint/2010/main" xmlns="" val="22042803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In summation, “the Facebook dilemma” will only resolve if the organization ensures regulation of the information getting in the platform. They should also protect information fed in their network by individuals and the general public</a:t>
            </a:r>
            <a:r>
              <a:rPr lang="en-GB" baseline="0" dirty="0" smtClean="0"/>
              <a:t> to promote ethical aspects. </a:t>
            </a:r>
            <a:endParaRPr lang="en-GB" dirty="0"/>
          </a:p>
        </p:txBody>
      </p:sp>
      <p:sp>
        <p:nvSpPr>
          <p:cNvPr id="4" name="Slide Number Placeholder 3"/>
          <p:cNvSpPr>
            <a:spLocks noGrp="1"/>
          </p:cNvSpPr>
          <p:nvPr>
            <p:ph type="sldNum" sz="quarter" idx="10"/>
          </p:nvPr>
        </p:nvSpPr>
        <p:spPr/>
        <p:txBody>
          <a:bodyPr/>
          <a:lstStyle/>
          <a:p>
            <a:fld id="{DAF75FD2-987F-418D-96DB-FA8566B02FD1}" type="slidenum">
              <a:rPr lang="en-GB" smtClean="0"/>
              <a:pPr/>
              <a:t>10</a:t>
            </a:fld>
            <a:endParaRPr lang="en-GB"/>
          </a:p>
        </p:txBody>
      </p:sp>
    </p:spTree>
    <p:extLst>
      <p:ext uri="{BB962C8B-B14F-4D97-AF65-F5344CB8AC3E}">
        <p14:creationId xmlns:p14="http://schemas.microsoft.com/office/powerpoint/2010/main" xmlns="" val="3369936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3260825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30567183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4003551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415982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3887820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37664203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791705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571188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186180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2225441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3352739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1471809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5454967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790794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38159742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493517D-8949-4C85-A453-22FEBE54BEC5}" type="datetimeFigureOut">
              <a:rPr lang="en-GB" smtClean="0"/>
              <a:pPr/>
              <a:t>04/08/2019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3842492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93517D-8949-4C85-A453-22FEBE54BEC5}" type="datetimeFigureOut">
              <a:rPr lang="en-GB" smtClean="0"/>
              <a:pPr/>
              <a:t>04/08/2019</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3EE68D8-3F3F-4F5B-A099-AA60F06A8EE0}" type="slidenum">
              <a:rPr lang="en-GB" smtClean="0"/>
              <a:pPr/>
              <a:t>‹#›</a:t>
            </a:fld>
            <a:endParaRPr lang="en-GB"/>
          </a:p>
        </p:txBody>
      </p:sp>
    </p:spTree>
    <p:extLst>
      <p:ext uri="{BB962C8B-B14F-4D97-AF65-F5344CB8AC3E}">
        <p14:creationId xmlns:p14="http://schemas.microsoft.com/office/powerpoint/2010/main" xmlns="" val="7216543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3676" y="1841826"/>
            <a:ext cx="7766936" cy="773381"/>
          </a:xfrm>
        </p:spPr>
        <p:txBody>
          <a:bodyPr/>
          <a:lstStyle/>
          <a:p>
            <a:pPr algn="ctr"/>
            <a:r>
              <a:rPr lang="en-GB" sz="3200" dirty="0">
                <a:latin typeface="Times New Roman" panose="02020603050405020304" pitchFamily="18" charset="0"/>
                <a:cs typeface="Times New Roman" panose="02020603050405020304" pitchFamily="18" charset="0"/>
              </a:rPr>
              <a:t>Unethical Behavior </a:t>
            </a:r>
          </a:p>
        </p:txBody>
      </p:sp>
      <p:sp>
        <p:nvSpPr>
          <p:cNvPr id="3" name="Subtitle 2"/>
          <p:cNvSpPr>
            <a:spLocks noGrp="1"/>
          </p:cNvSpPr>
          <p:nvPr>
            <p:ph type="subTitle" idx="1"/>
          </p:nvPr>
        </p:nvSpPr>
        <p:spPr>
          <a:xfrm>
            <a:off x="1507067" y="3477719"/>
            <a:ext cx="7766936" cy="869429"/>
          </a:xfrm>
        </p:spPr>
        <p:txBody>
          <a:bodyPr>
            <a:normAutofit lnSpcReduction="10000"/>
          </a:bodyPr>
          <a:lstStyle/>
          <a:p>
            <a:pPr algn="ctr"/>
            <a:r>
              <a:rPr lang="en-GB" sz="2800" dirty="0">
                <a:latin typeface="Times New Roman" panose="02020603050405020304" pitchFamily="18" charset="0"/>
                <a:cs typeface="Times New Roman" panose="02020603050405020304" pitchFamily="18" charset="0"/>
              </a:rPr>
              <a:t>Two-Part Frontline Documentary: “The Facebook Dilemma” </a:t>
            </a:r>
          </a:p>
        </p:txBody>
      </p:sp>
    </p:spTree>
    <p:extLst>
      <p:ext uri="{BB962C8B-B14F-4D97-AF65-F5344CB8AC3E}">
        <p14:creationId xmlns:p14="http://schemas.microsoft.com/office/powerpoint/2010/main" xmlns="" val="2411703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501" y="144905"/>
            <a:ext cx="8596668" cy="604603"/>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Introduction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484026"/>
            <a:ext cx="9411046" cy="5373974"/>
          </a:xfrm>
        </p:spPr>
        <p:txBody>
          <a:bodyPr>
            <a:normAutofit/>
          </a:bodyPr>
          <a:lstStyle/>
          <a:p>
            <a:r>
              <a:rPr lang="en-GB" sz="2000" dirty="0">
                <a:latin typeface="Times New Roman" panose="02020603050405020304" pitchFamily="18" charset="0"/>
                <a:cs typeface="Times New Roman" panose="02020603050405020304" pitchFamily="18" charset="0"/>
              </a:rPr>
              <a:t>The Facebook Dilemma,” attacks the moral </a:t>
            </a:r>
            <a:r>
              <a:rPr lang="en-GB" sz="2000" dirty="0" smtClean="0">
                <a:latin typeface="Times New Roman" panose="02020603050405020304" pitchFamily="18" charset="0"/>
                <a:cs typeface="Times New Roman" panose="02020603050405020304" pitchFamily="18" charset="0"/>
              </a:rPr>
              <a:t>issues.</a:t>
            </a:r>
          </a:p>
          <a:p>
            <a:r>
              <a:rPr lang="en-GB" sz="2000" dirty="0">
                <a:latin typeface="Times New Roman" panose="02020603050405020304" pitchFamily="18" charset="0"/>
                <a:cs typeface="Times New Roman" panose="02020603050405020304" pitchFamily="18" charset="0"/>
              </a:rPr>
              <a:t>The documentary shows the dilemma which faces the </a:t>
            </a:r>
            <a:r>
              <a:rPr lang="en-GB" sz="2000" dirty="0" smtClean="0">
                <a:latin typeface="Times New Roman" panose="02020603050405020304" pitchFamily="18" charset="0"/>
                <a:cs typeface="Times New Roman" panose="02020603050405020304" pitchFamily="18" charset="0"/>
              </a:rPr>
              <a:t>organisation (</a:t>
            </a:r>
            <a:r>
              <a:rPr lang="en-GB" sz="2000" dirty="0" err="1" smtClean="0">
                <a:latin typeface="Times New Roman" panose="02020603050405020304" pitchFamily="18" charset="0"/>
                <a:cs typeface="Times New Roman" panose="02020603050405020304" pitchFamily="18" charset="0"/>
              </a:rPr>
              <a:t>Brügger</a:t>
            </a:r>
            <a:r>
              <a:rPr lang="en-GB" sz="2000" dirty="0" smtClean="0">
                <a:latin typeface="Times New Roman" panose="02020603050405020304" pitchFamily="18" charset="0"/>
                <a:cs typeface="Times New Roman" panose="02020603050405020304" pitchFamily="18" charset="0"/>
              </a:rPr>
              <a:t>, 2015).</a:t>
            </a:r>
          </a:p>
          <a:p>
            <a:r>
              <a:rPr lang="en-GB" sz="2000" dirty="0" smtClean="0">
                <a:latin typeface="Times New Roman" panose="02020603050405020304" pitchFamily="18" charset="0"/>
                <a:cs typeface="Times New Roman" panose="02020603050405020304" pitchFamily="18" charset="0"/>
              </a:rPr>
              <a:t>Automated reverberation </a:t>
            </a:r>
            <a:r>
              <a:rPr lang="en-GB" sz="2000" dirty="0">
                <a:latin typeface="Times New Roman" panose="02020603050405020304" pitchFamily="18" charset="0"/>
                <a:cs typeface="Times New Roman" panose="02020603050405020304" pitchFamily="18" charset="0"/>
              </a:rPr>
              <a:t>promises to fix the issue </a:t>
            </a:r>
            <a:r>
              <a:rPr lang="en-GB" sz="2000" dirty="0" smtClean="0">
                <a:latin typeface="Times New Roman" panose="02020603050405020304" pitchFamily="18" charset="0"/>
                <a:cs typeface="Times New Roman" panose="02020603050405020304" pitchFamily="18" charset="0"/>
              </a:rPr>
              <a:t>sounded </a:t>
            </a:r>
            <a:r>
              <a:rPr lang="en-GB" sz="2000" dirty="0">
                <a:latin typeface="Times New Roman" panose="02020603050405020304" pitchFamily="18" charset="0"/>
                <a:cs typeface="Times New Roman" panose="02020603050405020304" pitchFamily="18" charset="0"/>
              </a:rPr>
              <a:t>unconvincing. </a:t>
            </a:r>
            <a:endParaRPr lang="en-GB" sz="2000" dirty="0" smtClean="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Facebook extended so quickly the organization was unable to keep pace with it</a:t>
            </a:r>
            <a:r>
              <a:rPr lang="en-GB" sz="2000" dirty="0" smtClean="0">
                <a:latin typeface="Times New Roman" panose="02020603050405020304" pitchFamily="18" charset="0"/>
                <a:cs typeface="Times New Roman" panose="02020603050405020304" pitchFamily="18" charset="0"/>
              </a:rPr>
              <a:t>.</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62820" y="3283184"/>
            <a:ext cx="9036292" cy="2804488"/>
          </a:xfrm>
          <a:prstGeom prst="rect">
            <a:avLst/>
          </a:prstGeom>
        </p:spPr>
      </p:pic>
    </p:spTree>
    <p:extLst>
      <p:ext uri="{BB962C8B-B14F-4D97-AF65-F5344CB8AC3E}">
        <p14:creationId xmlns:p14="http://schemas.microsoft.com/office/powerpoint/2010/main" xmlns="" val="3317569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7531" y="249836"/>
            <a:ext cx="8596668" cy="769495"/>
          </a:xfrm>
        </p:spPr>
        <p:txBody>
          <a:bodyPr>
            <a:normAutofit/>
          </a:bodyPr>
          <a:lstStyle/>
          <a:p>
            <a:pPr algn="ctr"/>
            <a:r>
              <a:rPr lang="en-GB" sz="2800" dirty="0">
                <a:latin typeface="Times New Roman" panose="02020603050405020304" pitchFamily="18" charset="0"/>
                <a:cs typeface="Times New Roman" panose="02020603050405020304" pitchFamily="18" charset="0"/>
              </a:rPr>
              <a:t>Facebook as an Organization </a:t>
            </a:r>
          </a:p>
        </p:txBody>
      </p:sp>
      <p:sp>
        <p:nvSpPr>
          <p:cNvPr id="3" name="Content Placeholder 2"/>
          <p:cNvSpPr>
            <a:spLocks noGrp="1"/>
          </p:cNvSpPr>
          <p:nvPr>
            <p:ph idx="1"/>
          </p:nvPr>
        </p:nvSpPr>
        <p:spPr>
          <a:xfrm>
            <a:off x="617374" y="1531002"/>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Facebook is an organization which provides social media services</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developer </a:t>
            </a:r>
            <a:r>
              <a:rPr lang="en-GB" sz="2000" dirty="0">
                <a:latin typeface="Times New Roman" panose="02020603050405020304" pitchFamily="18" charset="0"/>
                <a:cs typeface="Times New Roman" panose="02020603050405020304" pitchFamily="18" charset="0"/>
              </a:rPr>
              <a:t>is John </a:t>
            </a:r>
            <a:r>
              <a:rPr lang="en-GB" sz="2000" dirty="0" smtClean="0">
                <a:latin typeface="Times New Roman" panose="02020603050405020304" pitchFamily="18" charset="0"/>
                <a:cs typeface="Times New Roman" panose="02020603050405020304" pitchFamily="18" charset="0"/>
              </a:rPr>
              <a:t>Zuckerberg and was later joined by his friends.</a:t>
            </a:r>
            <a:endParaRPr lang="en-GB" sz="2000" dirty="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The organization has more than two billion </a:t>
            </a:r>
            <a:r>
              <a:rPr lang="en-GB" sz="2000" dirty="0" smtClean="0">
                <a:latin typeface="Times New Roman" panose="02020603050405020304" pitchFamily="18" charset="0"/>
                <a:cs typeface="Times New Roman" panose="02020603050405020304" pitchFamily="18" charset="0"/>
              </a:rPr>
              <a:t>clients (</a:t>
            </a:r>
            <a:r>
              <a:rPr lang="en-GB" sz="2000" dirty="0" err="1" smtClean="0">
                <a:latin typeface="Times New Roman" panose="02020603050405020304" pitchFamily="18" charset="0"/>
                <a:cs typeface="Times New Roman" panose="02020603050405020304" pitchFamily="18" charset="0"/>
              </a:rPr>
              <a:t>Copp</a:t>
            </a:r>
            <a:r>
              <a:rPr lang="en-GB" sz="2000" dirty="0" smtClean="0">
                <a:latin typeface="Times New Roman" panose="02020603050405020304" pitchFamily="18" charset="0"/>
                <a:cs typeface="Times New Roman" panose="02020603050405020304" pitchFamily="18" charset="0"/>
              </a:rPr>
              <a:t>, 2017</a:t>
            </a:r>
            <a:r>
              <a:rPr lang="en-GB" sz="2000" dirty="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Currently, the organization liaises with other platforms like Google, online libraries, </a:t>
            </a:r>
            <a:r>
              <a:rPr lang="en-GB" sz="2000" dirty="0" smtClean="0">
                <a:latin typeface="Times New Roman" panose="02020603050405020304" pitchFamily="18" charset="0"/>
                <a:cs typeface="Times New Roman" panose="02020603050405020304" pitchFamily="18" charset="0"/>
              </a:rPr>
              <a:t>etc.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42259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422" y="354767"/>
            <a:ext cx="8596668" cy="784485"/>
          </a:xfrm>
        </p:spPr>
        <p:txBody>
          <a:bodyPr>
            <a:normAutofit/>
          </a:bodyPr>
          <a:lstStyle/>
          <a:p>
            <a:pPr algn="ctr"/>
            <a:r>
              <a:rPr lang="en-GB" sz="2800" dirty="0">
                <a:latin typeface="Times New Roman" panose="02020603050405020304" pitchFamily="18" charset="0"/>
                <a:cs typeface="Times New Roman" panose="02020603050405020304" pitchFamily="18" charset="0"/>
              </a:rPr>
              <a:t>Facebook as an </a:t>
            </a:r>
            <a:r>
              <a:rPr lang="en-GB" sz="2800" dirty="0" smtClean="0">
                <a:latin typeface="Times New Roman" panose="02020603050405020304" pitchFamily="18" charset="0"/>
                <a:cs typeface="Times New Roman" panose="02020603050405020304" pitchFamily="18" charset="0"/>
              </a:rPr>
              <a:t>Organization (Cont..)</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573967"/>
            <a:ext cx="9096253" cy="5284033"/>
          </a:xfrm>
        </p:spPr>
        <p:txBody>
          <a:bodyPr>
            <a:normAutofit/>
          </a:bodyPr>
          <a:lstStyle/>
          <a:p>
            <a:r>
              <a:rPr lang="en-GB" sz="2000" dirty="0">
                <a:latin typeface="Times New Roman" panose="02020603050405020304" pitchFamily="18" charset="0"/>
                <a:cs typeface="Times New Roman" panose="02020603050405020304" pitchFamily="18" charset="0"/>
              </a:rPr>
              <a:t>The CEO of the organization always urges people to provide accurate details about </a:t>
            </a:r>
            <a:r>
              <a:rPr lang="en-GB" sz="2000" dirty="0" smtClean="0">
                <a:latin typeface="Times New Roman" panose="02020603050405020304" pitchFamily="18" charset="0"/>
                <a:cs typeface="Times New Roman" panose="02020603050405020304" pitchFamily="18" charset="0"/>
              </a:rPr>
              <a:t>themselves (Brügger,2015). </a:t>
            </a:r>
          </a:p>
          <a:p>
            <a:r>
              <a:rPr lang="en-GB" sz="2000" dirty="0">
                <a:latin typeface="Times New Roman" panose="02020603050405020304" pitchFamily="18" charset="0"/>
                <a:cs typeface="Times New Roman" panose="02020603050405020304" pitchFamily="18" charset="0"/>
              </a:rPr>
              <a:t>Majority of the organization clients are the youth who are very active with social </a:t>
            </a:r>
            <a:r>
              <a:rPr lang="en-GB" sz="2000" dirty="0" smtClean="0">
                <a:latin typeface="Times New Roman" panose="02020603050405020304" pitchFamily="18" charset="0"/>
                <a:cs typeface="Times New Roman" panose="02020603050405020304" pitchFamily="18" charset="0"/>
              </a:rPr>
              <a:t>media.</a:t>
            </a:r>
          </a:p>
          <a:p>
            <a:r>
              <a:rPr lang="en-GB" sz="2000" dirty="0">
                <a:latin typeface="Times New Roman" panose="02020603050405020304" pitchFamily="18" charset="0"/>
                <a:cs typeface="Times New Roman" panose="02020603050405020304" pitchFamily="18" charset="0"/>
              </a:rPr>
              <a:t>Facebook platform enables new members to create personal </a:t>
            </a:r>
            <a:r>
              <a:rPr lang="en-GB" sz="2000" dirty="0" smtClean="0">
                <a:latin typeface="Times New Roman" panose="02020603050405020304" pitchFamily="18" charset="0"/>
                <a:cs typeface="Times New Roman" panose="02020603050405020304" pitchFamily="18" charset="0"/>
              </a:rPr>
              <a:t>accounts. </a:t>
            </a:r>
          </a:p>
          <a:p>
            <a:r>
              <a:rPr lang="en-GB" sz="2000" dirty="0" smtClean="0">
                <a:latin typeface="Times New Roman" panose="02020603050405020304" pitchFamily="18" charset="0"/>
                <a:cs typeface="Times New Roman" panose="02020603050405020304" pitchFamily="18" charset="0"/>
              </a:rPr>
              <a:t>Personal accounts allow communication.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740984" y="3875536"/>
            <a:ext cx="7552265" cy="2785515"/>
          </a:xfrm>
          <a:prstGeom prst="rect">
            <a:avLst/>
          </a:prstGeom>
        </p:spPr>
      </p:pic>
    </p:spTree>
    <p:extLst>
      <p:ext uri="{BB962C8B-B14F-4D97-AF65-F5344CB8AC3E}">
        <p14:creationId xmlns:p14="http://schemas.microsoft.com/office/powerpoint/2010/main" xmlns="" val="3839646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34715"/>
            <a:ext cx="8596668" cy="869429"/>
          </a:xfrm>
        </p:spPr>
        <p:txBody>
          <a:bodyPr>
            <a:normAutofit/>
          </a:bodyPr>
          <a:lstStyle/>
          <a:p>
            <a:pPr algn="ctr"/>
            <a:r>
              <a:rPr lang="en-GB" sz="2800" dirty="0">
                <a:latin typeface="Times New Roman" panose="02020603050405020304" pitchFamily="18" charset="0"/>
                <a:cs typeface="Times New Roman" panose="02020603050405020304" pitchFamily="18" charset="0"/>
              </a:rPr>
              <a:t>The Main Organizational Actors </a:t>
            </a:r>
          </a:p>
        </p:txBody>
      </p:sp>
      <p:sp>
        <p:nvSpPr>
          <p:cNvPr id="3" name="Content Placeholder 2"/>
          <p:cNvSpPr>
            <a:spLocks noGrp="1"/>
          </p:cNvSpPr>
          <p:nvPr>
            <p:ph idx="1"/>
          </p:nvPr>
        </p:nvSpPr>
        <p:spPr>
          <a:xfrm>
            <a:off x="677334" y="1755855"/>
            <a:ext cx="8596668" cy="3880773"/>
          </a:xfrm>
        </p:spPr>
        <p:txBody>
          <a:bodyPr>
            <a:normAutofit/>
          </a:bodyPr>
          <a:lstStyle/>
          <a:p>
            <a:r>
              <a:rPr lang="en-GB" sz="2000" dirty="0">
                <a:latin typeface="Times New Roman" panose="02020603050405020304" pitchFamily="18" charset="0"/>
                <a:cs typeface="Times New Roman" panose="02020603050405020304" pitchFamily="18" charset="0"/>
              </a:rPr>
              <a:t>Management team (</a:t>
            </a:r>
            <a:r>
              <a:rPr lang="en-GB" sz="2000" dirty="0" err="1" smtClean="0">
                <a:latin typeface="Times New Roman" panose="02020603050405020304" pitchFamily="18" charset="0"/>
                <a:cs typeface="Times New Roman" panose="02020603050405020304" pitchFamily="18" charset="0"/>
              </a:rPr>
              <a:t>Copp</a:t>
            </a:r>
            <a:r>
              <a:rPr lang="en-GB" sz="2000" dirty="0" smtClean="0">
                <a:latin typeface="Times New Roman" panose="02020603050405020304" pitchFamily="18" charset="0"/>
                <a:cs typeface="Times New Roman" panose="02020603050405020304" pitchFamily="18" charset="0"/>
              </a:rPr>
              <a:t>, 2017).  </a:t>
            </a:r>
          </a:p>
          <a:p>
            <a:r>
              <a:rPr lang="en-GB" sz="2000" dirty="0">
                <a:latin typeface="Times New Roman" panose="02020603050405020304" pitchFamily="18" charset="0"/>
                <a:cs typeface="Times New Roman" panose="02020603050405020304" pitchFamily="18" charset="0"/>
              </a:rPr>
              <a:t>S</a:t>
            </a:r>
            <a:r>
              <a:rPr lang="en-GB" sz="2000" dirty="0" smtClean="0">
                <a:latin typeface="Times New Roman" panose="02020603050405020304" pitchFamily="18" charset="0"/>
                <a:cs typeface="Times New Roman" panose="02020603050405020304" pitchFamily="18" charset="0"/>
              </a:rPr>
              <a:t>upport team</a:t>
            </a:r>
            <a:r>
              <a:rPr lang="en-GB" sz="2000" dirty="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Account holders.</a:t>
            </a:r>
            <a:endParaRPr lang="en-GB" sz="2000" dirty="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Business organizations.</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83189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9817"/>
            <a:ext cx="8596668" cy="694544"/>
          </a:xfrm>
        </p:spPr>
        <p:txBody>
          <a:bodyPr>
            <a:normAutofit/>
          </a:bodyPr>
          <a:lstStyle/>
          <a:p>
            <a:pPr algn="ctr"/>
            <a:r>
              <a:rPr lang="en-GB" sz="2800" dirty="0">
                <a:latin typeface="Times New Roman" panose="02020603050405020304" pitchFamily="18" charset="0"/>
                <a:cs typeface="Times New Roman" panose="02020603050405020304" pitchFamily="18" charset="0"/>
              </a:rPr>
              <a:t>The Unethical Situations </a:t>
            </a:r>
          </a:p>
        </p:txBody>
      </p:sp>
      <p:sp>
        <p:nvSpPr>
          <p:cNvPr id="3" name="Content Placeholder 2"/>
          <p:cNvSpPr>
            <a:spLocks noGrp="1"/>
          </p:cNvSpPr>
          <p:nvPr>
            <p:ph idx="1"/>
          </p:nvPr>
        </p:nvSpPr>
        <p:spPr>
          <a:xfrm>
            <a:off x="677334" y="1501022"/>
            <a:ext cx="9201184" cy="5356978"/>
          </a:xfrm>
        </p:spPr>
        <p:txBody>
          <a:bodyPr>
            <a:normAutofit/>
          </a:bodyPr>
          <a:lstStyle/>
          <a:p>
            <a:r>
              <a:rPr lang="en-GB" sz="2000" dirty="0">
                <a:latin typeface="Times New Roman" panose="02020603050405020304" pitchFamily="18" charset="0"/>
                <a:cs typeface="Times New Roman" panose="02020603050405020304" pitchFamily="18" charset="0"/>
              </a:rPr>
              <a:t>The association faces outrages for meddling into individuals' </a:t>
            </a:r>
            <a:r>
              <a:rPr lang="en-GB" sz="2000" dirty="0" smtClean="0">
                <a:latin typeface="Times New Roman" panose="02020603050405020304" pitchFamily="18" charset="0"/>
                <a:cs typeface="Times New Roman" panose="02020603050405020304" pitchFamily="18" charset="0"/>
              </a:rPr>
              <a:t>privacy.</a:t>
            </a:r>
          </a:p>
          <a:p>
            <a:r>
              <a:rPr lang="en-GB" sz="2000" dirty="0" smtClean="0">
                <a:latin typeface="Times New Roman" panose="02020603050405020304" pitchFamily="18" charset="0"/>
                <a:cs typeface="Times New Roman" panose="02020603050405020304" pitchFamily="18" charset="0"/>
              </a:rPr>
              <a:t>It also neglected </a:t>
            </a:r>
            <a:r>
              <a:rPr lang="en-GB" sz="2000" dirty="0">
                <a:latin typeface="Times New Roman" panose="02020603050405020304" pitchFamily="18" charset="0"/>
                <a:cs typeface="Times New Roman" panose="02020603050405020304" pitchFamily="18" charset="0"/>
              </a:rPr>
              <a:t>to maintain polished skill in managing delicate issues in their online </a:t>
            </a:r>
            <a:r>
              <a:rPr lang="en-GB" sz="2000" dirty="0" smtClean="0">
                <a:latin typeface="Times New Roman" panose="02020603050405020304" pitchFamily="18" charset="0"/>
                <a:cs typeface="Times New Roman" panose="02020603050405020304" pitchFamily="18" charset="0"/>
              </a:rPr>
              <a:t>life (</a:t>
            </a:r>
            <a:r>
              <a:rPr lang="en-GB" sz="2000" dirty="0" err="1" smtClean="0">
                <a:latin typeface="Times New Roman" panose="02020603050405020304" pitchFamily="18" charset="0"/>
                <a:cs typeface="Times New Roman" panose="02020603050405020304" pitchFamily="18" charset="0"/>
              </a:rPr>
              <a:t>Copp</a:t>
            </a:r>
            <a:r>
              <a:rPr lang="en-GB" sz="2000" dirty="0" smtClean="0">
                <a:latin typeface="Times New Roman" panose="02020603050405020304" pitchFamily="18" charset="0"/>
                <a:cs typeface="Times New Roman" panose="02020603050405020304" pitchFamily="18" charset="0"/>
              </a:rPr>
              <a:t>, 2017</a:t>
            </a:r>
            <a:r>
              <a:rPr lang="en-GB" sz="2000" dirty="0">
                <a:latin typeface="Times New Roman" panose="02020603050405020304" pitchFamily="18" charset="0"/>
                <a:cs typeface="Times New Roman" panose="02020603050405020304" pitchFamily="18" charset="0"/>
              </a:rPr>
              <a:t>).</a:t>
            </a:r>
            <a:endParaRPr lang="en-GB" sz="2000" dirty="0" smtClean="0">
              <a:latin typeface="Times New Roman" panose="02020603050405020304" pitchFamily="18" charset="0"/>
              <a:cs typeface="Times New Roman" panose="02020603050405020304" pitchFamily="18" charset="0"/>
            </a:endParaRPr>
          </a:p>
          <a:p>
            <a:r>
              <a:rPr lang="en-GB" sz="2000" dirty="0" smtClean="0">
                <a:latin typeface="Times New Roman" panose="02020603050405020304" pitchFamily="18" charset="0"/>
                <a:cs typeface="Times New Roman" panose="02020603050405020304" pitchFamily="18" charset="0"/>
              </a:rPr>
              <a:t>Members </a:t>
            </a:r>
            <a:r>
              <a:rPr lang="en-GB" sz="2000" dirty="0">
                <a:latin typeface="Times New Roman" panose="02020603050405020304" pitchFamily="18" charset="0"/>
                <a:cs typeface="Times New Roman" panose="02020603050405020304" pitchFamily="18" charset="0"/>
              </a:rPr>
              <a:t>of the US Congress accuse the organization of having leaked information about the 2016 US elections to the Russian state</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Some </a:t>
            </a:r>
            <a:r>
              <a:rPr lang="en-GB" sz="2000" dirty="0">
                <a:latin typeface="Times New Roman" panose="02020603050405020304" pitchFamily="18" charset="0"/>
                <a:cs typeface="Times New Roman" panose="02020603050405020304" pitchFamily="18" charset="0"/>
              </a:rPr>
              <a:t>information leaked to an Australian newspaper about the </a:t>
            </a:r>
            <a:r>
              <a:rPr lang="en-GB" sz="2000" dirty="0" smtClean="0">
                <a:latin typeface="Times New Roman" panose="02020603050405020304" pitchFamily="18" charset="0"/>
                <a:cs typeface="Times New Roman" panose="02020603050405020304" pitchFamily="18" charset="0"/>
              </a:rPr>
              <a:t>organization. </a:t>
            </a: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827235" y="4036428"/>
            <a:ext cx="8076922" cy="2821572"/>
          </a:xfrm>
          <a:prstGeom prst="rect">
            <a:avLst/>
          </a:prstGeom>
        </p:spPr>
      </p:pic>
    </p:spTree>
    <p:extLst>
      <p:ext uri="{BB962C8B-B14F-4D97-AF65-F5344CB8AC3E}">
        <p14:creationId xmlns:p14="http://schemas.microsoft.com/office/powerpoint/2010/main" xmlns="" val="158772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94872"/>
            <a:ext cx="8596668" cy="929390"/>
          </a:xfrm>
        </p:spPr>
        <p:txBody>
          <a:bodyPr>
            <a:noAutofit/>
          </a:bodyPr>
          <a:lstStyle/>
          <a:p>
            <a:pPr algn="ctr"/>
            <a:r>
              <a:rPr lang="en-GB" sz="2800" dirty="0">
                <a:latin typeface="Times New Roman" panose="02020603050405020304" pitchFamily="18" charset="0"/>
                <a:cs typeface="Times New Roman" panose="02020603050405020304" pitchFamily="18" charset="0"/>
              </a:rPr>
              <a:t>Why the Actions Are Unethical and Their Effects to the Party Offended </a:t>
            </a:r>
          </a:p>
        </p:txBody>
      </p:sp>
      <p:sp>
        <p:nvSpPr>
          <p:cNvPr id="3" name="Content Placeholder 2"/>
          <p:cNvSpPr>
            <a:spLocks noGrp="1"/>
          </p:cNvSpPr>
          <p:nvPr>
            <p:ph idx="1"/>
          </p:nvPr>
        </p:nvSpPr>
        <p:spPr>
          <a:xfrm>
            <a:off x="557413" y="1800825"/>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Facebook organization committed a professional mistake because it liaised with people with ill- intentions about the </a:t>
            </a:r>
            <a:r>
              <a:rPr lang="en-GB" sz="2000" dirty="0" smtClean="0">
                <a:latin typeface="Times New Roman" panose="02020603050405020304" pitchFamily="18" charset="0"/>
                <a:cs typeface="Times New Roman" panose="02020603050405020304" pitchFamily="18" charset="0"/>
              </a:rPr>
              <a:t>states.</a:t>
            </a:r>
          </a:p>
          <a:p>
            <a:r>
              <a:rPr lang="en-GB" sz="2000" dirty="0">
                <a:latin typeface="Times New Roman" panose="02020603050405020304" pitchFamily="18" charset="0"/>
                <a:cs typeface="Times New Roman" panose="02020603050405020304" pitchFamily="18" charset="0"/>
              </a:rPr>
              <a:t>T</a:t>
            </a:r>
            <a:r>
              <a:rPr lang="en-GB" sz="2000" dirty="0" smtClean="0">
                <a:latin typeface="Times New Roman" panose="02020603050405020304" pitchFamily="18" charset="0"/>
                <a:cs typeface="Times New Roman" panose="02020603050405020304" pitchFamily="18" charset="0"/>
              </a:rPr>
              <a:t>he </a:t>
            </a:r>
            <a:r>
              <a:rPr lang="en-GB" sz="2000" dirty="0">
                <a:latin typeface="Times New Roman" panose="02020603050405020304" pitchFamily="18" charset="0"/>
                <a:cs typeface="Times New Roman" panose="02020603050405020304" pitchFamily="18" charset="0"/>
              </a:rPr>
              <a:t>organization did not observe ethics when selling people’s information to advertising </a:t>
            </a:r>
            <a:r>
              <a:rPr lang="en-GB" sz="2000" dirty="0" smtClean="0">
                <a:latin typeface="Times New Roman" panose="02020603050405020304" pitchFamily="18" charset="0"/>
                <a:cs typeface="Times New Roman" panose="02020603050405020304" pitchFamily="18" charset="0"/>
              </a:rPr>
              <a:t>businesses (Rodriguez </a:t>
            </a:r>
            <a:r>
              <a:rPr lang="en-GB" sz="2000" dirty="0">
                <a:latin typeface="Times New Roman" panose="02020603050405020304" pitchFamily="18" charset="0"/>
                <a:cs typeface="Times New Roman" panose="02020603050405020304" pitchFamily="18" charset="0"/>
              </a:rPr>
              <a:t>&amp; </a:t>
            </a:r>
            <a:r>
              <a:rPr lang="en-GB" sz="2000" dirty="0" err="1">
                <a:latin typeface="Times New Roman" panose="02020603050405020304" pitchFamily="18" charset="0"/>
                <a:cs typeface="Times New Roman" panose="02020603050405020304" pitchFamily="18" charset="0"/>
              </a:rPr>
              <a:t>Obradovac</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2017). </a:t>
            </a:r>
          </a:p>
          <a:p>
            <a:r>
              <a:rPr lang="en-GB" sz="2000" dirty="0" smtClean="0">
                <a:latin typeface="Times New Roman" panose="02020603050405020304" pitchFamily="18" charset="0"/>
                <a:cs typeface="Times New Roman" panose="02020603050405020304" pitchFamily="18" charset="0"/>
              </a:rPr>
              <a:t>Normative ethics</a:t>
            </a:r>
            <a:r>
              <a:rPr lang="en-GB" sz="2000" dirty="0">
                <a:latin typeface="Times New Roman" panose="02020603050405020304" pitchFamily="18" charset="0"/>
                <a:cs typeface="Times New Roman" panose="02020603050405020304" pitchFamily="18" charset="0"/>
              </a:rPr>
              <a:t> </a:t>
            </a:r>
            <a:r>
              <a:rPr lang="en-GB" sz="2000" dirty="0" smtClean="0">
                <a:latin typeface="Times New Roman" panose="02020603050405020304" pitchFamily="18" charset="0"/>
                <a:cs typeface="Times New Roman" panose="02020603050405020304" pitchFamily="18" charset="0"/>
              </a:rPr>
              <a:t>were not observed.</a:t>
            </a:r>
          </a:p>
          <a:p>
            <a:r>
              <a:rPr lang="en-GB" sz="2000" dirty="0">
                <a:latin typeface="Times New Roman" panose="02020603050405020304" pitchFamily="18" charset="0"/>
                <a:cs typeface="Times New Roman" panose="02020603050405020304" pitchFamily="18" charset="0"/>
              </a:rPr>
              <a:t>Facebook does not ask permission to the </a:t>
            </a:r>
            <a:r>
              <a:rPr lang="en-GB" sz="2000" dirty="0" smtClean="0">
                <a:latin typeface="Times New Roman" panose="02020603050405020304" pitchFamily="18" charset="0"/>
                <a:cs typeface="Times New Roman" panose="02020603050405020304" pitchFamily="18" charset="0"/>
              </a:rPr>
              <a:t>honours </a:t>
            </a:r>
            <a:r>
              <a:rPr lang="en-GB" sz="2000" dirty="0">
                <a:latin typeface="Times New Roman" panose="02020603050405020304" pitchFamily="18" charset="0"/>
                <a:cs typeface="Times New Roman" panose="02020603050405020304" pitchFamily="18" charset="0"/>
              </a:rPr>
              <a:t>of the details they sell to the third party.</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8789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84814"/>
            <a:ext cx="8596668" cy="734518"/>
          </a:xfrm>
        </p:spPr>
        <p:txBody>
          <a:bodyPr>
            <a:normAutofit/>
          </a:bodyPr>
          <a:lstStyle/>
          <a:p>
            <a:pPr algn="ctr"/>
            <a:r>
              <a:rPr lang="en-GB" sz="2800" dirty="0">
                <a:latin typeface="Times New Roman" panose="02020603050405020304" pitchFamily="18" charset="0"/>
                <a:cs typeface="Times New Roman" panose="02020603050405020304" pitchFamily="18" charset="0"/>
              </a:rPr>
              <a:t>Why the Unethical Situation Occurred </a:t>
            </a:r>
          </a:p>
        </p:txBody>
      </p:sp>
      <p:sp>
        <p:nvSpPr>
          <p:cNvPr id="3" name="Content Placeholder 2"/>
          <p:cNvSpPr>
            <a:spLocks noGrp="1"/>
          </p:cNvSpPr>
          <p:nvPr>
            <p:ph idx="1"/>
          </p:nvPr>
        </p:nvSpPr>
        <p:spPr>
          <a:xfrm>
            <a:off x="606996" y="1141719"/>
            <a:ext cx="9156214" cy="5252047"/>
          </a:xfrm>
        </p:spPr>
        <p:txBody>
          <a:bodyPr>
            <a:noAutofit/>
          </a:bodyPr>
          <a:lstStyle/>
          <a:p>
            <a:r>
              <a:rPr lang="en-GB" sz="2000" dirty="0">
                <a:latin typeface="Times New Roman" panose="02020603050405020304" pitchFamily="18" charset="0"/>
                <a:cs typeface="Times New Roman" panose="02020603050405020304" pitchFamily="18" charset="0"/>
              </a:rPr>
              <a:t>U</a:t>
            </a:r>
            <a:r>
              <a:rPr lang="en-GB" sz="2000" dirty="0" smtClean="0">
                <a:latin typeface="Times New Roman" panose="02020603050405020304" pitchFamily="18" charset="0"/>
                <a:cs typeface="Times New Roman" panose="02020603050405020304" pitchFamily="18" charset="0"/>
              </a:rPr>
              <a:t>nethical </a:t>
            </a:r>
            <a:r>
              <a:rPr lang="en-GB" sz="2000" dirty="0">
                <a:latin typeface="Times New Roman" panose="02020603050405020304" pitchFamily="18" charset="0"/>
                <a:cs typeface="Times New Roman" panose="02020603050405020304" pitchFamily="18" charset="0"/>
              </a:rPr>
              <a:t>situations occurred because the organization's topmost officials do not uphold organizational </a:t>
            </a:r>
            <a:r>
              <a:rPr lang="en-GB" sz="2000" dirty="0" smtClean="0">
                <a:latin typeface="Times New Roman" panose="02020603050405020304" pitchFamily="18" charset="0"/>
                <a:cs typeface="Times New Roman" panose="02020603050405020304" pitchFamily="18" charset="0"/>
              </a:rPr>
              <a:t>behavior (Rodriguez &amp; </a:t>
            </a:r>
            <a:r>
              <a:rPr lang="en-GB" sz="2000" dirty="0" err="1" smtClean="0">
                <a:latin typeface="Times New Roman" panose="02020603050405020304" pitchFamily="18" charset="0"/>
                <a:cs typeface="Times New Roman" panose="02020603050405020304" pitchFamily="18" charset="0"/>
              </a:rPr>
              <a:t>Obradovac</a:t>
            </a:r>
            <a:r>
              <a:rPr lang="en-GB" sz="2000" dirty="0" smtClean="0">
                <a:latin typeface="Times New Roman" panose="02020603050405020304" pitchFamily="18" charset="0"/>
                <a:cs typeface="Times New Roman" panose="02020603050405020304" pitchFamily="18" charset="0"/>
              </a:rPr>
              <a:t>, 2017). </a:t>
            </a:r>
          </a:p>
          <a:p>
            <a:r>
              <a:rPr lang="en-GB" sz="2000" dirty="0">
                <a:latin typeface="Times New Roman" panose="02020603050405020304" pitchFamily="18" charset="0"/>
                <a:cs typeface="Times New Roman" panose="02020603050405020304" pitchFamily="18" charset="0"/>
              </a:rPr>
              <a:t>T</a:t>
            </a:r>
            <a:r>
              <a:rPr lang="en-GB" sz="2000" dirty="0" smtClean="0">
                <a:latin typeface="Times New Roman" panose="02020603050405020304" pitchFamily="18" charset="0"/>
                <a:cs typeface="Times New Roman" panose="02020603050405020304" pitchFamily="18" charset="0"/>
              </a:rPr>
              <a:t>he </a:t>
            </a:r>
            <a:r>
              <a:rPr lang="en-GB" sz="2000" dirty="0">
                <a:latin typeface="Times New Roman" panose="02020603050405020304" pitchFamily="18" charset="0"/>
                <a:cs typeface="Times New Roman" panose="02020603050405020304" pitchFamily="18" charset="0"/>
              </a:rPr>
              <a:t>general public </a:t>
            </a:r>
            <a:r>
              <a:rPr lang="en-GB" sz="2000" dirty="0" smtClean="0">
                <a:latin typeface="Times New Roman" panose="02020603050405020304" pitchFamily="18" charset="0"/>
                <a:cs typeface="Times New Roman" panose="02020603050405020304" pitchFamily="18" charset="0"/>
              </a:rPr>
              <a:t>does </a:t>
            </a:r>
            <a:r>
              <a:rPr lang="en-GB" sz="2000" dirty="0">
                <a:latin typeface="Times New Roman" panose="02020603050405020304" pitchFamily="18" charset="0"/>
                <a:cs typeface="Times New Roman" panose="02020603050405020304" pitchFamily="18" charset="0"/>
              </a:rPr>
              <a:t>not notice that their details leaks to a third </a:t>
            </a:r>
            <a:r>
              <a:rPr lang="en-GB" sz="2000" dirty="0" smtClean="0">
                <a:latin typeface="Times New Roman" panose="02020603050405020304" pitchFamily="18" charset="0"/>
                <a:cs typeface="Times New Roman" panose="02020603050405020304" pitchFamily="18" charset="0"/>
              </a:rPr>
              <a:t>party.</a:t>
            </a:r>
          </a:p>
          <a:p>
            <a:r>
              <a:rPr lang="en-GB" sz="2000" dirty="0" smtClean="0">
                <a:latin typeface="Times New Roman" panose="02020603050405020304" pitchFamily="18" charset="0"/>
                <a:cs typeface="Times New Roman" panose="02020603050405020304" pitchFamily="18" charset="0"/>
              </a:rPr>
              <a:t>The </a:t>
            </a:r>
            <a:r>
              <a:rPr lang="en-GB" sz="2000" dirty="0">
                <a:latin typeface="Times New Roman" panose="02020603050405020304" pitchFamily="18" charset="0"/>
                <a:cs typeface="Times New Roman" panose="02020603050405020304" pitchFamily="18" charset="0"/>
              </a:rPr>
              <a:t>officials want to maximize profit, which they tap from their clients</a:t>
            </a:r>
            <a:r>
              <a:rPr lang="en-GB" sz="2000" dirty="0" smtClean="0">
                <a:latin typeface="Times New Roman" panose="02020603050405020304" pitchFamily="18" charset="0"/>
                <a:cs typeface="Times New Roman" panose="02020603050405020304" pitchFamily="18" charset="0"/>
              </a:rPr>
              <a:t>.</a:t>
            </a:r>
          </a:p>
          <a:p>
            <a:r>
              <a:rPr lang="en-GB" sz="2000" dirty="0" smtClean="0">
                <a:latin typeface="Times New Roman" panose="02020603050405020304" pitchFamily="18" charset="0"/>
                <a:cs typeface="Times New Roman" panose="02020603050405020304" pitchFamily="18" charset="0"/>
              </a:rPr>
              <a:t>The public’s privacy is violated.</a:t>
            </a:r>
          </a:p>
          <a:p>
            <a:pPr marL="0" indent="0">
              <a:buNone/>
            </a:pPr>
            <a:r>
              <a:rPr lang="en-GB" sz="2000" dirty="0" smtClean="0">
                <a:latin typeface="Times New Roman" panose="02020603050405020304" pitchFamily="18" charset="0"/>
                <a:cs typeface="Times New Roman" panose="02020603050405020304" pitchFamily="18" charset="0"/>
              </a:rPr>
              <a:t> </a:t>
            </a:r>
            <a:endParaRPr lang="en-GB" sz="2000" dirty="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77334" y="3594527"/>
            <a:ext cx="9321105" cy="2968052"/>
          </a:xfrm>
          <a:prstGeom prst="rect">
            <a:avLst/>
          </a:prstGeom>
        </p:spPr>
      </p:pic>
    </p:spTree>
    <p:extLst>
      <p:ext uri="{BB962C8B-B14F-4D97-AF65-F5344CB8AC3E}">
        <p14:creationId xmlns:p14="http://schemas.microsoft.com/office/powerpoint/2010/main" xmlns="" val="42040670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19921"/>
            <a:ext cx="8596668" cy="989351"/>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Factors </a:t>
            </a:r>
            <a:r>
              <a:rPr lang="en-GB" sz="2800" dirty="0">
                <a:latin typeface="Times New Roman" panose="02020603050405020304" pitchFamily="18" charset="0"/>
                <a:cs typeface="Times New Roman" panose="02020603050405020304" pitchFamily="18" charset="0"/>
              </a:rPr>
              <a:t>that </a:t>
            </a:r>
            <a:r>
              <a:rPr lang="en-GB" sz="2800" dirty="0" smtClean="0">
                <a:latin typeface="Times New Roman" panose="02020603050405020304" pitchFamily="18" charset="0"/>
                <a:cs typeface="Times New Roman" panose="02020603050405020304" pitchFamily="18" charset="0"/>
              </a:rPr>
              <a:t>Facilitated </a:t>
            </a:r>
            <a:r>
              <a:rPr lang="en-GB" sz="2800" dirty="0">
                <a:latin typeface="Times New Roman" panose="02020603050405020304" pitchFamily="18" charset="0"/>
                <a:cs typeface="Times New Roman" panose="02020603050405020304" pitchFamily="18" charset="0"/>
              </a:rPr>
              <a:t>the </a:t>
            </a:r>
            <a:r>
              <a:rPr lang="en-GB" sz="2800" dirty="0" smtClean="0">
                <a:latin typeface="Times New Roman" panose="02020603050405020304" pitchFamily="18" charset="0"/>
                <a:cs typeface="Times New Roman" panose="02020603050405020304" pitchFamily="18" charset="0"/>
              </a:rPr>
              <a:t>Occurrence </a:t>
            </a:r>
            <a:r>
              <a:rPr lang="en-GB" sz="2800" dirty="0">
                <a:latin typeface="Times New Roman" panose="02020603050405020304" pitchFamily="18" charset="0"/>
                <a:cs typeface="Times New Roman" panose="02020603050405020304" pitchFamily="18" charset="0"/>
              </a:rPr>
              <a:t>of </a:t>
            </a:r>
            <a:r>
              <a:rPr lang="en-GB" sz="2800" dirty="0" smtClean="0">
                <a:latin typeface="Times New Roman" panose="02020603050405020304" pitchFamily="18" charset="0"/>
                <a:cs typeface="Times New Roman" panose="02020603050405020304" pitchFamily="18" charset="0"/>
              </a:rPr>
              <a:t>Unethical Situations </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63267" y="1443598"/>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Poor </a:t>
            </a:r>
            <a:r>
              <a:rPr lang="en-GB" sz="2000" dirty="0">
                <a:latin typeface="Times New Roman" panose="02020603050405020304" pitchFamily="18" charset="0"/>
                <a:cs typeface="Times New Roman" panose="02020603050405020304" pitchFamily="18" charset="0"/>
              </a:rPr>
              <a:t>observance to organizational </a:t>
            </a:r>
            <a:r>
              <a:rPr lang="en-GB" sz="2000" dirty="0" smtClean="0">
                <a:latin typeface="Times New Roman" panose="02020603050405020304" pitchFamily="18" charset="0"/>
                <a:cs typeface="Times New Roman" panose="02020603050405020304" pitchFamily="18" charset="0"/>
              </a:rPr>
              <a:t>behavior.</a:t>
            </a:r>
          </a:p>
          <a:p>
            <a:r>
              <a:rPr lang="en-GB" sz="2000" dirty="0" smtClean="0">
                <a:latin typeface="Times New Roman" panose="02020603050405020304" pitchFamily="18" charset="0"/>
                <a:cs typeface="Times New Roman" panose="02020603050405020304" pitchFamily="18" charset="0"/>
              </a:rPr>
              <a:t>Lack </a:t>
            </a:r>
            <a:r>
              <a:rPr lang="en-GB" sz="2000" dirty="0">
                <a:latin typeface="Times New Roman" panose="02020603050405020304" pitchFamily="18" charset="0"/>
                <a:cs typeface="Times New Roman" panose="02020603050405020304" pitchFamily="18" charset="0"/>
              </a:rPr>
              <a:t>of </a:t>
            </a:r>
            <a:r>
              <a:rPr lang="en-GB" sz="2000" dirty="0" smtClean="0">
                <a:latin typeface="Times New Roman" panose="02020603050405020304" pitchFamily="18" charset="0"/>
                <a:cs typeface="Times New Roman" panose="02020603050405020304" pitchFamily="18" charset="0"/>
              </a:rPr>
              <a:t>professionalism (Rodriguez </a:t>
            </a:r>
            <a:r>
              <a:rPr lang="en-GB" sz="2000" dirty="0">
                <a:latin typeface="Times New Roman" panose="02020603050405020304" pitchFamily="18" charset="0"/>
                <a:cs typeface="Times New Roman" panose="02020603050405020304" pitchFamily="18" charset="0"/>
              </a:rPr>
              <a:t>&amp; </a:t>
            </a:r>
            <a:r>
              <a:rPr lang="en-GB" sz="2000" dirty="0" err="1" smtClean="0">
                <a:latin typeface="Times New Roman" panose="02020603050405020304" pitchFamily="18" charset="0"/>
                <a:cs typeface="Times New Roman" panose="02020603050405020304" pitchFamily="18" charset="0"/>
              </a:rPr>
              <a:t>Obradovac</a:t>
            </a:r>
            <a:r>
              <a:rPr lang="en-GB" sz="2000" dirty="0" smtClean="0">
                <a:latin typeface="Times New Roman" panose="02020603050405020304" pitchFamily="18" charset="0"/>
                <a:cs typeface="Times New Roman" panose="02020603050405020304" pitchFamily="18" charset="0"/>
              </a:rPr>
              <a:t>, 2017). </a:t>
            </a:r>
          </a:p>
          <a:p>
            <a:r>
              <a:rPr lang="en-GB" sz="2000" dirty="0" smtClean="0">
                <a:latin typeface="Times New Roman" panose="02020603050405020304" pitchFamily="18" charset="0"/>
                <a:cs typeface="Times New Roman" panose="02020603050405020304" pitchFamily="18" charset="0"/>
              </a:rPr>
              <a:t>Poor leadership.</a:t>
            </a:r>
          </a:p>
          <a:p>
            <a:r>
              <a:rPr lang="en-GB" sz="2000" dirty="0" smtClean="0">
                <a:latin typeface="Times New Roman" panose="02020603050405020304" pitchFamily="18" charset="0"/>
                <a:cs typeface="Times New Roman" panose="02020603050405020304" pitchFamily="18" charset="0"/>
              </a:rPr>
              <a:t>The management should aim to address these issues to promote ethics.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39366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413" y="339777"/>
            <a:ext cx="8596668" cy="754505"/>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Conclusion</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32878" y="919634"/>
            <a:ext cx="9411047" cy="5431929"/>
          </a:xfrm>
        </p:spPr>
        <p:txBody>
          <a:bodyPr>
            <a:normAutofit/>
          </a:bodyPr>
          <a:lstStyle/>
          <a:p>
            <a:r>
              <a:rPr lang="en-GB" sz="2000" dirty="0" smtClean="0">
                <a:latin typeface="Times New Roman" panose="02020603050405020304" pitchFamily="18" charset="0"/>
                <a:cs typeface="Times New Roman" panose="02020603050405020304" pitchFamily="18" charset="0"/>
              </a:rPr>
              <a:t>Facebook should not share data to third parties.</a:t>
            </a:r>
          </a:p>
          <a:p>
            <a:r>
              <a:rPr lang="en-GB" sz="2000" dirty="0" smtClean="0">
                <a:latin typeface="Times New Roman" panose="02020603050405020304" pitchFamily="18" charset="0"/>
                <a:cs typeface="Times New Roman" panose="02020603050405020304" pitchFamily="18" charset="0"/>
              </a:rPr>
              <a:t>It should protect </a:t>
            </a:r>
            <a:r>
              <a:rPr lang="en-GB" sz="2000" dirty="0">
                <a:latin typeface="Times New Roman" panose="02020603050405020304" pitchFamily="18" charset="0"/>
                <a:cs typeface="Times New Roman" panose="02020603050405020304" pitchFamily="18" charset="0"/>
              </a:rPr>
              <a:t>information fed in their network by individuals and the general </a:t>
            </a:r>
            <a:r>
              <a:rPr lang="en-GB" sz="2000" dirty="0" smtClean="0">
                <a:latin typeface="Times New Roman" panose="02020603050405020304" pitchFamily="18" charset="0"/>
                <a:cs typeface="Times New Roman" panose="02020603050405020304" pitchFamily="18" charset="0"/>
              </a:rPr>
              <a:t>public.</a:t>
            </a:r>
          </a:p>
          <a:p>
            <a:r>
              <a:rPr lang="en-GB" sz="2000" dirty="0">
                <a:latin typeface="Times New Roman" panose="02020603050405020304" pitchFamily="18" charset="0"/>
                <a:cs typeface="Times New Roman" panose="02020603050405020304" pitchFamily="18" charset="0"/>
              </a:rPr>
              <a:t>Selling of information to the third </a:t>
            </a:r>
            <a:r>
              <a:rPr lang="en-GB" sz="2000" dirty="0" smtClean="0">
                <a:latin typeface="Times New Roman" panose="02020603050405020304" pitchFamily="18" charset="0"/>
                <a:cs typeface="Times New Roman" panose="02020603050405020304" pitchFamily="18" charset="0"/>
              </a:rPr>
              <a:t>parties is unethical. </a:t>
            </a:r>
          </a:p>
          <a:p>
            <a:r>
              <a:rPr lang="en-GB" sz="2000" dirty="0" smtClean="0">
                <a:latin typeface="Times New Roman" panose="02020603050405020304" pitchFamily="18" charset="0"/>
                <a:cs typeface="Times New Roman" panose="02020603050405020304" pitchFamily="18" charset="0"/>
              </a:rPr>
              <a:t>Facebook should avoid giving state enemies crucial information. </a:t>
            </a:r>
          </a:p>
          <a:p>
            <a:endParaRPr lang="en-GB" sz="2000" dirty="0" smtClean="0">
              <a:latin typeface="Times New Roman" panose="02020603050405020304" pitchFamily="18" charset="0"/>
              <a:cs typeface="Times New Roman" panose="02020603050405020304" pitchFamily="18" charset="0"/>
            </a:endParaRPr>
          </a:p>
          <a:p>
            <a:endParaRPr lang="en-GB" sz="20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346398" y="2778515"/>
            <a:ext cx="9021302" cy="2946299"/>
          </a:xfrm>
          <a:prstGeom prst="rect">
            <a:avLst/>
          </a:prstGeom>
        </p:spPr>
      </p:pic>
    </p:spTree>
    <p:extLst>
      <p:ext uri="{BB962C8B-B14F-4D97-AF65-F5344CB8AC3E}">
        <p14:creationId xmlns:p14="http://schemas.microsoft.com/office/powerpoint/2010/main" xmlns="" val="30043983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29784"/>
            <a:ext cx="8596668" cy="809468"/>
          </a:xfrm>
        </p:spPr>
        <p:txBody>
          <a:bodyPr>
            <a:normAutofit/>
          </a:bodyPr>
          <a:lstStyle/>
          <a:p>
            <a:pPr algn="ctr"/>
            <a:r>
              <a:rPr lang="en-GB" sz="2800" dirty="0" smtClean="0">
                <a:latin typeface="Times New Roman" panose="02020603050405020304" pitchFamily="18" charset="0"/>
                <a:cs typeface="Times New Roman" panose="02020603050405020304" pitchFamily="18" charset="0"/>
              </a:rPr>
              <a:t>References</a:t>
            </a:r>
            <a:endParaRPr lang="en-GB"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68395" y="1194300"/>
            <a:ext cx="8596668" cy="3880773"/>
          </a:xfrm>
        </p:spPr>
        <p:txBody>
          <a:bodyPr>
            <a:normAutofit/>
          </a:bodyPr>
          <a:lstStyle/>
          <a:p>
            <a:r>
              <a:rPr lang="en-GB" sz="2000" dirty="0" err="1">
                <a:latin typeface="Times New Roman" panose="02020603050405020304" pitchFamily="18" charset="0"/>
                <a:cs typeface="Times New Roman" panose="02020603050405020304" pitchFamily="18" charset="0"/>
              </a:rPr>
              <a:t>Brügger</a:t>
            </a:r>
            <a:r>
              <a:rPr lang="en-GB" sz="2000" dirty="0">
                <a:latin typeface="Times New Roman" panose="02020603050405020304" pitchFamily="18" charset="0"/>
                <a:cs typeface="Times New Roman" panose="02020603050405020304" pitchFamily="18" charset="0"/>
              </a:rPr>
              <a:t>, N. (2015). A brief history of Facebook as a media text: The development of an empty </a:t>
            </a:r>
          </a:p>
          <a:p>
            <a:r>
              <a:rPr lang="en-GB" sz="2000" dirty="0" err="1" smtClean="0">
                <a:latin typeface="Times New Roman" panose="02020603050405020304" pitchFamily="18" charset="0"/>
                <a:cs typeface="Times New Roman" panose="02020603050405020304" pitchFamily="18" charset="0"/>
              </a:rPr>
              <a:t>Copp</a:t>
            </a:r>
            <a:r>
              <a:rPr lang="en-GB" sz="2000" dirty="0">
                <a:latin typeface="Times New Roman" panose="02020603050405020304" pitchFamily="18" charset="0"/>
                <a:cs typeface="Times New Roman" panose="02020603050405020304" pitchFamily="18" charset="0"/>
              </a:rPr>
              <a:t>, D. (2017). Normative naturalism and normative nihilism: </a:t>
            </a:r>
            <a:r>
              <a:rPr lang="en-GB" sz="2000" dirty="0" err="1">
                <a:latin typeface="Times New Roman" panose="02020603050405020304" pitchFamily="18" charset="0"/>
                <a:cs typeface="Times New Roman" panose="02020603050405020304" pitchFamily="18" charset="0"/>
              </a:rPr>
              <a:t>Parfit's</a:t>
            </a:r>
            <a:r>
              <a:rPr lang="en-GB" sz="2000" dirty="0">
                <a:latin typeface="Times New Roman" panose="02020603050405020304" pitchFamily="18" charset="0"/>
                <a:cs typeface="Times New Roman" panose="02020603050405020304" pitchFamily="18" charset="0"/>
              </a:rPr>
              <a:t> dilemma for naturalism. </a:t>
            </a:r>
            <a:endParaRPr lang="en-GB" sz="2000" dirty="0" smtClean="0">
              <a:latin typeface="Times New Roman" panose="02020603050405020304" pitchFamily="18" charset="0"/>
              <a:cs typeface="Times New Roman" panose="02020603050405020304" pitchFamily="18" charset="0"/>
            </a:endParaRPr>
          </a:p>
          <a:p>
            <a:r>
              <a:rPr lang="en-GB" sz="2000" dirty="0">
                <a:latin typeface="Times New Roman" panose="02020603050405020304" pitchFamily="18" charset="0"/>
                <a:cs typeface="Times New Roman" panose="02020603050405020304" pitchFamily="18" charset="0"/>
              </a:rPr>
              <a:t>Rodriguez, J. T., &amp; </a:t>
            </a:r>
            <a:r>
              <a:rPr lang="en-GB" sz="2000" dirty="0" err="1">
                <a:latin typeface="Times New Roman" panose="02020603050405020304" pitchFamily="18" charset="0"/>
                <a:cs typeface="Times New Roman" panose="02020603050405020304" pitchFamily="18" charset="0"/>
              </a:rPr>
              <a:t>Obradovac</a:t>
            </a:r>
            <a:r>
              <a:rPr lang="en-GB" sz="2000" dirty="0">
                <a:latin typeface="Times New Roman" panose="02020603050405020304" pitchFamily="18" charset="0"/>
                <a:cs typeface="Times New Roman" panose="02020603050405020304" pitchFamily="18" charset="0"/>
              </a:rPr>
              <a:t>, I. (2017). Comparative study on user's perception of privacy </a:t>
            </a:r>
            <a:r>
              <a:rPr lang="en-GB" sz="2000" dirty="0" smtClean="0">
                <a:latin typeface="Times New Roman" panose="02020603050405020304" pitchFamily="18" charset="0"/>
                <a:cs typeface="Times New Roman" panose="02020603050405020304" pitchFamily="18" charset="0"/>
              </a:rPr>
              <a:t>issues on </a:t>
            </a:r>
            <a:r>
              <a:rPr lang="en-GB" sz="2000" dirty="0">
                <a:latin typeface="Times New Roman" panose="02020603050405020304" pitchFamily="18" charset="0"/>
                <a:cs typeface="Times New Roman" panose="02020603050405020304" pitchFamily="18" charset="0"/>
              </a:rPr>
              <a:t>Facebook: Young adults vs. adults in Sweden. </a:t>
            </a:r>
          </a:p>
          <a:p>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121053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2324" y="1695894"/>
            <a:ext cx="8596668" cy="3880773"/>
          </a:xfrm>
        </p:spPr>
        <p:txBody>
          <a:bodyPr>
            <a:normAutofit/>
          </a:bodyPr>
          <a:lstStyle/>
          <a:p>
            <a:r>
              <a:rPr lang="en-GB" sz="2000" dirty="0" smtClean="0">
                <a:latin typeface="Times New Roman" panose="02020603050405020304" pitchFamily="18" charset="0"/>
                <a:cs typeface="Times New Roman" panose="02020603050405020304" pitchFamily="18" charset="0"/>
              </a:rPr>
              <a:t>Presented by; </a:t>
            </a:r>
            <a:endParaRPr lang="en-GB"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9315294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182</TotalTime>
  <Words>1040</Words>
  <Application>Microsoft Office PowerPoint</Application>
  <PresentationFormat>Custom</PresentationFormat>
  <Paragraphs>71</Paragraphs>
  <Slides>12</Slides>
  <Notes>9</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Facet</vt:lpstr>
      <vt:lpstr>Unethical Behavior </vt:lpstr>
      <vt:lpstr>Introduction</vt:lpstr>
      <vt:lpstr>Facebook as an Organization </vt:lpstr>
      <vt:lpstr>Facebook as an Organization (Cont..)</vt:lpstr>
      <vt:lpstr>The Main Organizational Actors </vt:lpstr>
      <vt:lpstr>The Unethical Situations </vt:lpstr>
      <vt:lpstr>Why the Actions Are Unethical and Their Effects to the Party Offended </vt:lpstr>
      <vt:lpstr>Why the Unethical Situation Occurred </vt:lpstr>
      <vt:lpstr>Factors that Facilitated the Occurrence of Unethical Situations </vt:lpstr>
      <vt:lpstr>Conclusion</vt:lpstr>
      <vt:lpstr>References</vt:lpstr>
      <vt:lpstr>Slide 12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Unethical Behavior</dc:title>
  <dc:creator>Antony</dc:creator>
  <cp:lastModifiedBy>ADM</cp:lastModifiedBy>
  <cp:revision>16</cp:revision>
  <dcterms:created xsi:type="dcterms:W3CDTF">2019-08-03T17:19:38Z</dcterms:created>
  <dcterms:modified xsi:type="dcterms:W3CDTF">2019-08-04T12:04:14Z</dcterms:modified>
</cp:coreProperties>
</file>